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9" r:id="rId2"/>
    <p:sldId id="333" r:id="rId3"/>
    <p:sldId id="334" r:id="rId4"/>
    <p:sldId id="299" r:id="rId5"/>
    <p:sldId id="467" r:id="rId6"/>
    <p:sldId id="468" r:id="rId7"/>
    <p:sldId id="469" r:id="rId8"/>
    <p:sldId id="470" r:id="rId9"/>
    <p:sldId id="471" r:id="rId10"/>
    <p:sldId id="376" r:id="rId11"/>
    <p:sldId id="315" r:id="rId12"/>
    <p:sldId id="377" r:id="rId13"/>
    <p:sldId id="378" r:id="rId14"/>
    <p:sldId id="379" r:id="rId15"/>
    <p:sldId id="289" r:id="rId16"/>
    <p:sldId id="395" r:id="rId17"/>
    <p:sldId id="396" r:id="rId18"/>
    <p:sldId id="370" r:id="rId19"/>
    <p:sldId id="294" r:id="rId20"/>
    <p:sldId id="295" r:id="rId21"/>
    <p:sldId id="402" r:id="rId22"/>
    <p:sldId id="265" r:id="rId23"/>
    <p:sldId id="267" r:id="rId24"/>
    <p:sldId id="266" r:id="rId25"/>
    <p:sldId id="322" r:id="rId26"/>
    <p:sldId id="323" r:id="rId27"/>
    <p:sldId id="324" r:id="rId28"/>
    <p:sldId id="328" r:id="rId29"/>
    <p:sldId id="263" r:id="rId30"/>
    <p:sldId id="269" r:id="rId31"/>
    <p:sldId id="331" r:id="rId32"/>
    <p:sldId id="332" r:id="rId33"/>
    <p:sldId id="341" r:id="rId34"/>
    <p:sldId id="392" r:id="rId35"/>
    <p:sldId id="400" r:id="rId36"/>
    <p:sldId id="335" r:id="rId37"/>
    <p:sldId id="290" r:id="rId38"/>
    <p:sldId id="270" r:id="rId39"/>
    <p:sldId id="374" r:id="rId40"/>
    <p:sldId id="375" r:id="rId41"/>
    <p:sldId id="393" r:id="rId42"/>
    <p:sldId id="272" r:id="rId43"/>
    <p:sldId id="313" r:id="rId44"/>
    <p:sldId id="428" r:id="rId45"/>
    <p:sldId id="427" r:id="rId46"/>
    <p:sldId id="271" r:id="rId47"/>
    <p:sldId id="373" r:id="rId48"/>
    <p:sldId id="275" r:id="rId49"/>
    <p:sldId id="305" r:id="rId50"/>
    <p:sldId id="306" r:id="rId51"/>
    <p:sldId id="463" r:id="rId52"/>
    <p:sldId id="459" r:id="rId53"/>
    <p:sldId id="371" r:id="rId54"/>
    <p:sldId id="365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419" r:id="rId69"/>
    <p:sldId id="420" r:id="rId70"/>
    <p:sldId id="439" r:id="rId71"/>
    <p:sldId id="457" r:id="rId72"/>
    <p:sldId id="429" r:id="rId73"/>
    <p:sldId id="458" r:id="rId74"/>
    <p:sldId id="430" r:id="rId75"/>
    <p:sldId id="412" r:id="rId76"/>
    <p:sldId id="431" r:id="rId77"/>
    <p:sldId id="432" r:id="rId78"/>
    <p:sldId id="414" r:id="rId79"/>
    <p:sldId id="461" r:id="rId80"/>
    <p:sldId id="464" r:id="rId81"/>
    <p:sldId id="422" r:id="rId82"/>
    <p:sldId id="415" r:id="rId83"/>
    <p:sldId id="424" r:id="rId84"/>
    <p:sldId id="423" r:id="rId85"/>
    <p:sldId id="416" r:id="rId86"/>
    <p:sldId id="447" r:id="rId87"/>
    <p:sldId id="476" r:id="rId88"/>
    <p:sldId id="448" r:id="rId89"/>
    <p:sldId id="417" r:id="rId90"/>
    <p:sldId id="433" r:id="rId91"/>
    <p:sldId id="482" r:id="rId92"/>
    <p:sldId id="479" r:id="rId93"/>
    <p:sldId id="480" r:id="rId94"/>
    <p:sldId id="434" r:id="rId95"/>
    <p:sldId id="436" r:id="rId96"/>
    <p:sldId id="435" r:id="rId97"/>
    <p:sldId id="478" r:id="rId98"/>
    <p:sldId id="437" r:id="rId99"/>
    <p:sldId id="438" r:id="rId100"/>
    <p:sldId id="481" r:id="rId101"/>
    <p:sldId id="474" r:id="rId102"/>
    <p:sldId id="483" r:id="rId103"/>
    <p:sldId id="397" r:id="rId104"/>
    <p:sldId id="440" r:id="rId105"/>
    <p:sldId id="443" r:id="rId106"/>
    <p:sldId id="442" r:id="rId107"/>
    <p:sldId id="441" r:id="rId108"/>
    <p:sldId id="465" r:id="rId109"/>
    <p:sldId id="444" r:id="rId110"/>
    <p:sldId id="486" r:id="rId111"/>
    <p:sldId id="487" r:id="rId112"/>
    <p:sldId id="445" r:id="rId113"/>
    <p:sldId id="484" r:id="rId114"/>
    <p:sldId id="485" r:id="rId115"/>
    <p:sldId id="446" r:id="rId116"/>
    <p:sldId id="473" r:id="rId117"/>
    <p:sldId id="257" r:id="rId118"/>
    <p:sldId id="404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461"/>
    <a:srgbClr val="54FC18"/>
    <a:srgbClr val="C80036"/>
    <a:srgbClr val="C40C0C"/>
    <a:srgbClr val="EC524B"/>
    <a:srgbClr val="FFF5E1"/>
    <a:srgbClr val="FF6969"/>
    <a:srgbClr val="0C1844"/>
    <a:srgbClr val="EE4E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271" autoAdjust="0"/>
  </p:normalViewPr>
  <p:slideViewPr>
    <p:cSldViewPr snapToGrid="0">
      <p:cViewPr varScale="1">
        <p:scale>
          <a:sx n="81" d="100"/>
          <a:sy n="81" d="100"/>
        </p:scale>
        <p:origin x="474" y="114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한국 보안 규제에 맞춘 망 분리 </a:t>
            </a:r>
            <a:r>
              <a:rPr lang="en-US" altLang="ko-KR" dirty="0"/>
              <a:t>AWS </a:t>
            </a:r>
            <a:r>
              <a:rPr lang="ko-KR" altLang="en-US" dirty="0"/>
              <a:t>인프라 </a:t>
            </a:r>
            <a:r>
              <a:rPr lang="ko-KR" altLang="en-US" dirty="0">
                <a:effectLst/>
              </a:rPr>
              <a:t>구현을 발표할 팀 </a:t>
            </a:r>
            <a:r>
              <a:rPr lang="en-US" altLang="ko-KR" dirty="0">
                <a:effectLst/>
              </a:rPr>
              <a:t>MMR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9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주에는 최근 이슈와 니즈를 파악하였으며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968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855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설정한 </a:t>
            </a:r>
            <a:r>
              <a:rPr lang="en-US" altLang="ko-KR" dirty="0"/>
              <a:t>MFA </a:t>
            </a:r>
            <a:r>
              <a:rPr lang="ko-KR" altLang="en-US" dirty="0"/>
              <a:t>인증이 정상적으로 작동 되는가</a:t>
            </a:r>
            <a:r>
              <a:rPr lang="en-US" altLang="ko-KR" dirty="0"/>
              <a:t>? </a:t>
            </a:r>
            <a:r>
              <a:rPr lang="ko-KR" altLang="en-US" dirty="0"/>
              <a:t>저희 조는 인증 관리자 앱 </a:t>
            </a:r>
            <a:r>
              <a:rPr lang="en-US" altLang="ko-KR" dirty="0"/>
              <a:t>Authy</a:t>
            </a:r>
            <a:r>
              <a:rPr lang="ko-KR" altLang="en-US" dirty="0"/>
              <a:t>를 통한 </a:t>
            </a:r>
            <a:r>
              <a:rPr lang="en-US" altLang="ko-KR" dirty="0"/>
              <a:t>MFA </a:t>
            </a:r>
            <a:r>
              <a:rPr lang="ko-KR" altLang="en-US" dirty="0"/>
              <a:t>인증을 설정하여 정상적으로 작동되는 것을 확인했습니다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AWS </a:t>
            </a:r>
            <a:r>
              <a:rPr lang="ko-KR" altLang="en-US" dirty="0"/>
              <a:t>같은 경우 </a:t>
            </a:r>
            <a:r>
              <a:rPr lang="en-US" altLang="ko-KR" dirty="0"/>
              <a:t>Authy</a:t>
            </a:r>
            <a:r>
              <a:rPr lang="ko-KR" altLang="en-US" dirty="0"/>
              <a:t>말고도 구글 </a:t>
            </a:r>
            <a:r>
              <a:rPr lang="en-US" altLang="ko-KR" dirty="0"/>
              <a:t>OTP</a:t>
            </a:r>
            <a:r>
              <a:rPr lang="ko-KR" altLang="en-US" dirty="0"/>
              <a:t>등의 앱도 있고</a:t>
            </a:r>
            <a:r>
              <a:rPr lang="en-US" altLang="ko-KR" dirty="0"/>
              <a:t>, </a:t>
            </a:r>
            <a:r>
              <a:rPr lang="ko-KR" altLang="en-US" dirty="0"/>
              <a:t>패스키 또는 보안키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en-US" altLang="ko-KR" dirty="0"/>
              <a:t>TOTP </a:t>
            </a:r>
            <a:r>
              <a:rPr lang="ko-KR" altLang="en-US" dirty="0"/>
              <a:t>토큰을 이용한 </a:t>
            </a:r>
            <a:r>
              <a:rPr lang="en-US" altLang="ko-KR" dirty="0"/>
              <a:t>MFA </a:t>
            </a:r>
            <a:r>
              <a:rPr lang="ko-KR" altLang="en-US" dirty="0"/>
              <a:t>인증도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 err="1"/>
              <a:t>인증같은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인증을 사용한 이유는 데이터 유출방지 </a:t>
            </a:r>
            <a:r>
              <a:rPr lang="en-US" altLang="ko-KR" dirty="0"/>
              <a:t>/ </a:t>
            </a:r>
            <a:r>
              <a:rPr lang="ko-KR" altLang="en-US" dirty="0"/>
              <a:t>데이터 유출 사고 예방 </a:t>
            </a:r>
            <a:r>
              <a:rPr lang="en-US" altLang="ko-KR" dirty="0"/>
              <a:t>/ </a:t>
            </a:r>
            <a:r>
              <a:rPr lang="ko-KR" altLang="en-US" dirty="0"/>
              <a:t>침해 시도에 대한 알림 등의 정보를 얻을 </a:t>
            </a:r>
            <a:r>
              <a:rPr lang="ko-KR" altLang="en-US" dirty="0" err="1"/>
              <a:t>수있고</a:t>
            </a:r>
            <a:r>
              <a:rPr lang="ko-KR" altLang="en-US" dirty="0"/>
              <a:t> </a:t>
            </a:r>
            <a:r>
              <a:rPr lang="en-US" altLang="ko-KR" dirty="0"/>
              <a:t>(2</a:t>
            </a:r>
            <a:r>
              <a:rPr lang="ko-KR" altLang="en-US" dirty="0" err="1"/>
              <a:t>차인증</a:t>
            </a:r>
            <a:r>
              <a:rPr lang="ko-KR" altLang="en-US" dirty="0"/>
              <a:t> 보안 사례 추가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45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결과 확인을 통해 저희는 </a:t>
            </a:r>
            <a:r>
              <a:rPr lang="en-US" altLang="ko-KR" dirty="0"/>
              <a:t>~ </a:t>
            </a:r>
            <a:r>
              <a:rPr lang="ko-KR" altLang="en-US" dirty="0"/>
              <a:t>작동하는 것을 확인 하였고</a:t>
            </a:r>
            <a:r>
              <a:rPr lang="en-US" altLang="ko-KR" dirty="0"/>
              <a:t>, </a:t>
            </a:r>
            <a:r>
              <a:rPr lang="ko-KR" altLang="en-US" dirty="0"/>
              <a:t>망 분리가 </a:t>
            </a:r>
            <a:r>
              <a:rPr lang="ko-KR" altLang="en-US" dirty="0" err="1"/>
              <a:t>내부망</a:t>
            </a:r>
            <a:r>
              <a:rPr lang="ko-KR" altLang="en-US" dirty="0"/>
              <a:t> 데이터 보호에 유의미한 효과가 있는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079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진행 과정 중 </a:t>
            </a:r>
            <a:r>
              <a:rPr lang="en-US" altLang="ko-KR" dirty="0"/>
              <a:t>DDOS </a:t>
            </a:r>
            <a:r>
              <a:rPr lang="ko-KR" altLang="en-US" dirty="0"/>
              <a:t>같은 경우 </a:t>
            </a:r>
            <a:r>
              <a:rPr lang="en-US" altLang="ko-KR" dirty="0"/>
              <a:t>WAF</a:t>
            </a:r>
            <a:r>
              <a:rPr lang="ko-KR" altLang="en-US" dirty="0"/>
              <a:t>를 </a:t>
            </a:r>
            <a:r>
              <a:rPr lang="ko-KR" altLang="en-US" dirty="0" err="1"/>
              <a:t>랜섬웨어에</a:t>
            </a:r>
            <a:r>
              <a:rPr lang="ko-KR" altLang="en-US" dirty="0"/>
              <a:t> 효과가 있는지 확인하지 못했다</a:t>
            </a:r>
            <a:r>
              <a:rPr lang="en-US" altLang="ko-KR" dirty="0"/>
              <a:t>. </a:t>
            </a:r>
            <a:r>
              <a:rPr lang="ko-KR" altLang="en-US" dirty="0"/>
              <a:t>참고 모델로 사용한 </a:t>
            </a:r>
            <a:r>
              <a:rPr lang="en-US" altLang="ko-KR" dirty="0"/>
              <a:t>LG CNS</a:t>
            </a:r>
            <a:r>
              <a:rPr lang="ko-KR" altLang="en-US" dirty="0"/>
              <a:t>에서 인증해 본 인프라 환경에도 효과적 일 것이지만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결국 망 분리는 하나의 보안 수단일 뿐이지 망 분리 만으로 완벽한 보안이 되는 것은 아닐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5942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향후 </a:t>
            </a:r>
            <a:r>
              <a:rPr lang="en-US" altLang="ko-KR" dirty="0"/>
              <a:t>(</a:t>
            </a:r>
            <a:r>
              <a:rPr lang="ko-KR" altLang="en-US" dirty="0"/>
              <a:t>구체적인 프로그램 추가</a:t>
            </a:r>
            <a:r>
              <a:rPr lang="en-US" altLang="ko-KR" dirty="0"/>
              <a:t>)</a:t>
            </a:r>
            <a:r>
              <a:rPr lang="ko-KR" altLang="en-US" dirty="0"/>
              <a:t>을 사용해 논리적 망 분리가 공격 예방에 효과적인지 데이터를 얻고 싶고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AWS </a:t>
            </a:r>
            <a:r>
              <a:rPr lang="ko-KR" altLang="en-US" dirty="0"/>
              <a:t>클라우드 같은 경우 </a:t>
            </a:r>
            <a:r>
              <a:rPr lang="en-US" altLang="ko-KR" dirty="0"/>
              <a:t>CSAP</a:t>
            </a:r>
            <a:r>
              <a:rPr lang="ko-KR" altLang="en-US" dirty="0"/>
              <a:t>에 인증을 받지 못해 사용하기 어려우나 국내 클라우드는 </a:t>
            </a:r>
            <a:r>
              <a:rPr lang="en-US" altLang="ko-KR" dirty="0"/>
              <a:t>CSAP </a:t>
            </a:r>
            <a:r>
              <a:rPr lang="ko-KR" altLang="en-US" dirty="0"/>
              <a:t>인증이 되어 있어 향후 이 </a:t>
            </a:r>
            <a:r>
              <a:rPr lang="ko-KR" altLang="en-US" dirty="0" err="1"/>
              <a:t>아키텍쳐를</a:t>
            </a:r>
            <a:r>
              <a:rPr lang="ko-KR" altLang="en-US" dirty="0"/>
              <a:t> 사용해 네이버</a:t>
            </a:r>
            <a:r>
              <a:rPr lang="en-US" altLang="ko-KR" dirty="0"/>
              <a:t>, kt </a:t>
            </a:r>
            <a:r>
              <a:rPr lang="ko-KR" altLang="en-US" dirty="0"/>
              <a:t>클라우드 등에 적용을 해볼 것 입니다</a:t>
            </a:r>
            <a:r>
              <a:rPr lang="en-US" altLang="ko-KR" dirty="0"/>
              <a:t>. (</a:t>
            </a:r>
            <a:r>
              <a:rPr lang="ko-KR" altLang="en-US" dirty="0"/>
              <a:t>구체적으로 무슨 클라우드 사용할지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주차에는 아이디어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주차에는 클라우드 구현 과정 끝에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74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발표를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1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공격의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확인되었습니다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고려되어야 하는 사안으로 현재도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크게 개요</a:t>
            </a:r>
            <a:r>
              <a:rPr lang="en-US" altLang="ko-KR" dirty="0"/>
              <a:t>, </a:t>
            </a:r>
            <a:r>
              <a:rPr lang="ko-KR" altLang="en-US" dirty="0"/>
              <a:t>연구방법</a:t>
            </a:r>
            <a:r>
              <a:rPr lang="en-US" altLang="ko-KR" dirty="0"/>
              <a:t>, </a:t>
            </a:r>
            <a:r>
              <a:rPr lang="ko-KR" altLang="en-US" dirty="0"/>
              <a:t>구현설명</a:t>
            </a:r>
            <a:r>
              <a:rPr lang="en-US" altLang="ko-KR" dirty="0"/>
              <a:t>, </a:t>
            </a:r>
            <a:r>
              <a:rPr lang="ko-KR" altLang="en-US" dirty="0"/>
              <a:t>결과 및 결론 순서로 발표할 예정입니다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29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BEC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증가율을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위와 같이 기술의 발전과 함께 공격 기술도 함께 증가하고 있고 보안에 경각심을 가져야 한다는 것을 확인하였습니다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</a:t>
            </a:r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</a:t>
            </a:r>
          </a:p>
          <a:p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이와 같이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방법은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개요를 발표할 김보연입니다</a:t>
            </a:r>
            <a:r>
              <a:rPr lang="en-US" altLang="ko-KR" dirty="0"/>
              <a:t>. </a:t>
            </a:r>
            <a:r>
              <a:rPr lang="ko-KR" altLang="en-US" dirty="0"/>
              <a:t>개요에서는 팀원 소개와 주제선정 과정</a:t>
            </a:r>
            <a:r>
              <a:rPr lang="en-US" altLang="ko-KR" dirty="0"/>
              <a:t>, </a:t>
            </a:r>
            <a:r>
              <a:rPr lang="ko-KR" altLang="en-US" dirty="0"/>
              <a:t>최근 이슈 및 보고 마지막으로 무엇을 할 것인가에 대한 발표를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2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</a:t>
            </a:r>
            <a:r>
              <a:rPr lang="en-US" altLang="ko-KR" dirty="0"/>
              <a:t> VPC</a:t>
            </a:r>
            <a:r>
              <a:rPr lang="ko-KR" altLang="en-US" dirty="0"/>
              <a:t>를 사용하는 것이 아닌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여러 개로 나누는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관리편리성이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개요는 마무리하고 구현배경에 대해 김용진 팀원이 발표하도록 하겠습니다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. </a:t>
            </a:r>
            <a:r>
              <a:rPr lang="ko-KR" altLang="en-US" dirty="0"/>
              <a:t>구현 배경을 설명할 </a:t>
            </a:r>
            <a:r>
              <a:rPr lang="en-US" altLang="ko-KR" dirty="0"/>
              <a:t>MMR </a:t>
            </a:r>
            <a:r>
              <a:rPr lang="ko-KR" altLang="en-US" dirty="0"/>
              <a:t>팀원 김용진이라고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보이시는 목차에 따라 망 분리 설명과 망 분리를 채택한 이유</a:t>
            </a:r>
            <a:r>
              <a:rPr lang="en-US" altLang="ko-KR" dirty="0"/>
              <a:t>, </a:t>
            </a:r>
            <a:r>
              <a:rPr lang="ko-KR" altLang="en-US" dirty="0"/>
              <a:t>망 분리 규제에 대한 설명</a:t>
            </a:r>
            <a:r>
              <a:rPr lang="en-US" altLang="ko-KR" dirty="0"/>
              <a:t>, </a:t>
            </a:r>
            <a:r>
              <a:rPr lang="ko-KR" altLang="en-US" dirty="0"/>
              <a:t>망 분리가 </a:t>
            </a:r>
            <a:r>
              <a:rPr lang="en-US" altLang="ko-KR" dirty="0" err="1"/>
              <a:t>aws</a:t>
            </a:r>
            <a:r>
              <a:rPr lang="ko-KR" altLang="en-US" dirty="0"/>
              <a:t>에 어떻게 사용되는지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9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VPC</a:t>
            </a:r>
            <a:r>
              <a:rPr lang="ko-KR" altLang="en-US" dirty="0"/>
              <a:t>로 모든 시스템을 운영한다면 편리하지만 불순한 </a:t>
            </a:r>
            <a:r>
              <a:rPr lang="en-US" altLang="ko-KR" dirty="0"/>
              <a:t>/ </a:t>
            </a:r>
            <a:r>
              <a:rPr lang="ko-KR" altLang="en-US" dirty="0"/>
              <a:t>의도를 가진 불청객이 왔을 때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이에 대한 대처가 쉽지 않습니다</a:t>
            </a:r>
            <a:r>
              <a:rPr lang="en-US" altLang="ko-KR" dirty="0"/>
              <a:t>. </a:t>
            </a:r>
            <a:r>
              <a:rPr lang="ko-KR" altLang="en-US" dirty="0"/>
              <a:t>아니 사실 굉장히 위험합니다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보안 수준에 따라 상이하겠지만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관리자 권한이 탈취되고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이에 따른 서버 데이터가 외부로 유출 되거나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시스템 전체가 </a:t>
            </a:r>
            <a:r>
              <a:rPr lang="ko-KR" altLang="en-US" dirty="0" err="1"/>
              <a:t>랜섬웨어</a:t>
            </a:r>
            <a:r>
              <a:rPr lang="ko-KR" altLang="en-US" dirty="0"/>
              <a:t> 같은 악성 프로그램에 감염되어</a:t>
            </a:r>
            <a:endParaRPr lang="en-US" altLang="ko-KR" dirty="0"/>
          </a:p>
          <a:p>
            <a:r>
              <a:rPr lang="ko-KR" altLang="en-US" dirty="0"/>
              <a:t>상대방이 돈을 요구하는 상황에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)/</a:t>
            </a:r>
            <a:r>
              <a:rPr lang="ko-KR" altLang="en-US" dirty="0"/>
              <a:t> 이를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93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허나 망을 분리하여 여러 개로 운영할 경우</a:t>
            </a:r>
            <a:r>
              <a:rPr lang="en-US" altLang="ko-KR" dirty="0"/>
              <a:t>, </a:t>
            </a:r>
            <a:r>
              <a:rPr lang="ko-KR" altLang="en-US" dirty="0"/>
              <a:t>내부망과 외부망으로 나누어 비교적 안 속에 위치한 내부망은 외부의 공격으로 부터 안전합니다</a:t>
            </a:r>
            <a:r>
              <a:rPr lang="en-US" altLang="ko-KR" dirty="0"/>
              <a:t>.(NEXT)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14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해커의 입장에서 제한 시간 안에 외부 망을 먼저 뚫고 내부망을 봐야 하므로 상당히 번거롭고</a:t>
            </a:r>
            <a:r>
              <a:rPr lang="en-US" altLang="ko-KR" dirty="0"/>
              <a:t>, </a:t>
            </a:r>
            <a:r>
              <a:rPr lang="ko-KR" altLang="en-US" dirty="0"/>
              <a:t>감지 여부까지 신경을 써야 함에 있어서 침입 속도를 늦출 수 있기에 그에 맞춰 대응할 시간이 많아집니다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51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더불어 중요한 데이터는 내부 망에 두기에 혹여 유출될 염려를 조금이나마 덜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9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망 구조를  구축함에 있어서 논리적 망 분리의 참조 모델로 </a:t>
            </a:r>
            <a:r>
              <a:rPr lang="en-US" altLang="ko-KR" dirty="0"/>
              <a:t>LG CNS</a:t>
            </a:r>
            <a:r>
              <a:rPr lang="ko-KR" altLang="en-US" dirty="0"/>
              <a:t>에서 구현한 망 분리 아키텍처를 참조했으며 </a:t>
            </a:r>
            <a:r>
              <a:rPr lang="en-US" altLang="ko-KR" dirty="0"/>
              <a:t>CSAP</a:t>
            </a:r>
            <a:r>
              <a:rPr lang="ko-KR" altLang="en-US" dirty="0"/>
              <a:t>에서 배포한 망 분리 규정을 참조했습니다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en-US" altLang="ko-KR" dirty="0"/>
              <a:t>MMR</a:t>
            </a:r>
            <a:r>
              <a:rPr lang="ko-KR" altLang="en-US" dirty="0"/>
              <a:t>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논리적 망 분리를 하기 위해서는 나름에 규정이 있고 그에 맞춰 구축할 필요가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95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에서 규정한 클라우드 보안 등급제에서 저희는 하 등급에 맞췄으며</a:t>
            </a:r>
            <a:endParaRPr lang="en-US" altLang="ko-KR" dirty="0"/>
          </a:p>
          <a:p>
            <a:r>
              <a:rPr lang="ko-KR" altLang="en-US" dirty="0"/>
              <a:t>논리적 망 분리를 허용하되 개인 정보 미포함</a:t>
            </a:r>
            <a:r>
              <a:rPr lang="en-US" altLang="ko-KR" dirty="0"/>
              <a:t>, </a:t>
            </a:r>
            <a:r>
              <a:rPr lang="ko-KR" altLang="en-US" dirty="0"/>
              <a:t>공개된 공공 데이터 운용</a:t>
            </a:r>
            <a:r>
              <a:rPr lang="en-US" altLang="ko-KR" dirty="0"/>
              <a:t>, </a:t>
            </a:r>
            <a:r>
              <a:rPr lang="ko-KR" altLang="en-US" dirty="0"/>
              <a:t>시스템 및 데이터 물리적 위치를 국내로 한정하는 조건 내 허용한다는 내용으로</a:t>
            </a:r>
            <a:endParaRPr lang="en-US" altLang="ko-KR" dirty="0"/>
          </a:p>
          <a:p>
            <a:r>
              <a:rPr lang="ko-KR" altLang="en-US" dirty="0"/>
              <a:t>규제에 맞게 </a:t>
            </a:r>
            <a:r>
              <a:rPr lang="en-US" altLang="ko-KR" dirty="0"/>
              <a:t>CSAP</a:t>
            </a:r>
            <a:r>
              <a:rPr lang="ko-KR" altLang="en-US" dirty="0"/>
              <a:t>하 등급 논리적 망 분리를 구현하고자 구체적인 계획을 세웠습니다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94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</a:t>
            </a:r>
            <a:r>
              <a:rPr lang="en-US" altLang="ko-KR" dirty="0"/>
              <a:t>LG</a:t>
            </a:r>
            <a:r>
              <a:rPr lang="ko-KR" altLang="en-US" dirty="0"/>
              <a:t> </a:t>
            </a:r>
            <a:r>
              <a:rPr lang="en-US" altLang="ko-KR" dirty="0"/>
              <a:t>CNS</a:t>
            </a:r>
            <a:r>
              <a:rPr lang="ko-KR" altLang="en-US" dirty="0"/>
              <a:t>에서 제공한 </a:t>
            </a:r>
            <a:r>
              <a:rPr lang="ko-KR" altLang="en-US" dirty="0" err="1"/>
              <a:t>망분리</a:t>
            </a:r>
            <a:r>
              <a:rPr lang="ko-KR" altLang="en-US" dirty="0"/>
              <a:t> 아키텍처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1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틀은 이렇습니다</a:t>
            </a:r>
            <a:r>
              <a:rPr lang="en-US" altLang="ko-KR" dirty="0"/>
              <a:t>. </a:t>
            </a:r>
            <a:r>
              <a:rPr lang="ko-KR" altLang="en-US" dirty="0"/>
              <a:t>우리는 이 아키텍처를 통해 </a:t>
            </a:r>
            <a:r>
              <a:rPr lang="ko-KR" altLang="en-US" dirty="0" err="1"/>
              <a:t>트렌짓</a:t>
            </a:r>
            <a:r>
              <a:rPr lang="ko-KR" altLang="en-US" dirty="0"/>
              <a:t> </a:t>
            </a:r>
            <a:r>
              <a:rPr lang="ko-KR" altLang="en-US" dirty="0" err="1"/>
              <a:t>케이트웨이로</a:t>
            </a:r>
            <a:r>
              <a:rPr lang="ko-KR" altLang="en-US" dirty="0"/>
              <a:t> 각각 다른 </a:t>
            </a:r>
            <a:r>
              <a:rPr lang="ko-KR" altLang="en-US" dirty="0" err="1"/>
              <a:t>브이피씨가</a:t>
            </a:r>
            <a:r>
              <a:rPr lang="ko-KR" altLang="en-US" dirty="0"/>
              <a:t> 암호화 된 통신이 가능하는 걸 확인했으며 이를 참고하였습니다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68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망분리에서 </a:t>
            </a:r>
            <a:r>
              <a:rPr lang="en-US" altLang="ko-KR" dirty="0"/>
              <a:t>AWS</a:t>
            </a:r>
            <a:r>
              <a:rPr lang="ko-KR" altLang="en-US" dirty="0"/>
              <a:t>의 어떤 기능을 사용 했는지 간략하게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43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생각 안나면 참고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트랜짓</a:t>
            </a:r>
            <a:r>
              <a:rPr lang="ko-KR" altLang="en-US" dirty="0"/>
              <a:t> 게이트웨이로 여러 </a:t>
            </a:r>
            <a:r>
              <a:rPr lang="en-US" altLang="ko-KR" dirty="0"/>
              <a:t>VPC </a:t>
            </a:r>
            <a:r>
              <a:rPr lang="ko-KR" altLang="en-US" dirty="0"/>
              <a:t>중앙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와프와</a:t>
            </a:r>
            <a:r>
              <a:rPr lang="ko-KR" altLang="en-US" dirty="0"/>
              <a:t> 보안그룹으로 </a:t>
            </a:r>
            <a:r>
              <a:rPr lang="en-US" altLang="ko-KR" dirty="0"/>
              <a:t>IP </a:t>
            </a:r>
            <a:r>
              <a:rPr lang="ko-KR" altLang="en-US" dirty="0"/>
              <a:t>접속 허용</a:t>
            </a:r>
            <a:r>
              <a:rPr lang="en-US" altLang="ko-KR" dirty="0"/>
              <a:t>/ </a:t>
            </a:r>
            <a:r>
              <a:rPr lang="ko-KR" altLang="en-US" dirty="0"/>
              <a:t>차단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아이엠으로</a:t>
            </a:r>
            <a:r>
              <a:rPr lang="ko-KR" altLang="en-US" dirty="0"/>
              <a:t> 사용자에게 각각 권한 제어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81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망분리를 </a:t>
            </a:r>
            <a:r>
              <a:rPr lang="en-US" altLang="ko-KR" dirty="0"/>
              <a:t>AWS</a:t>
            </a:r>
            <a:r>
              <a:rPr lang="ko-KR" altLang="en-US" dirty="0"/>
              <a:t>에 어떻게 접목할 지에 대한 고민 끝에 </a:t>
            </a:r>
            <a:r>
              <a:rPr lang="en-US" altLang="ko-KR" dirty="0"/>
              <a:t>AWS </a:t>
            </a:r>
            <a:r>
              <a:rPr lang="ko-KR" altLang="en-US" dirty="0"/>
              <a:t>주요 기술들을 몇가지 선택했습니다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리소스 설명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3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아키텍처 설명을 맡게 된 </a:t>
            </a:r>
            <a:r>
              <a:rPr lang="ko-KR" altLang="en-US" dirty="0" err="1"/>
              <a:t>김요엘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파트에선 아키텍처 소개</a:t>
            </a:r>
            <a:r>
              <a:rPr lang="en-US" altLang="ko-KR" dirty="0"/>
              <a:t>, </a:t>
            </a:r>
            <a:r>
              <a:rPr lang="ko-KR" altLang="en-US" dirty="0"/>
              <a:t>흐름도</a:t>
            </a:r>
            <a:r>
              <a:rPr lang="en-US" altLang="ko-KR" dirty="0"/>
              <a:t>, </a:t>
            </a:r>
            <a:r>
              <a:rPr lang="ko-KR" altLang="en-US" dirty="0"/>
              <a:t>외부 프로그램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91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앞에서 </a:t>
            </a:r>
            <a:r>
              <a:rPr lang="en-US" altLang="ko-KR" dirty="0"/>
              <a:t>CSAP </a:t>
            </a:r>
            <a:r>
              <a:rPr lang="ko-KR" altLang="en-US" dirty="0"/>
              <a:t>하 등급 논리적 망 분리 규정에 대해 간단하게 알아보았는데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규정에 대해 </a:t>
            </a:r>
            <a:r>
              <a:rPr lang="ko-KR" altLang="en-US" dirty="0" err="1"/>
              <a:t>알아보록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조장 </a:t>
            </a:r>
            <a:r>
              <a:rPr lang="ko-KR" altLang="en-US" dirty="0" err="1"/>
              <a:t>곽노태와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Admin VPC</a:t>
            </a:r>
            <a:r>
              <a:rPr lang="ko-KR" altLang="en-US" dirty="0"/>
              <a:t>를 보시겠습니다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에선 관리자가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들어와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트랜짓</a:t>
            </a:r>
            <a:r>
              <a:rPr lang="ko-KR" altLang="en-US" dirty="0"/>
              <a:t> 게이트 웨이로 내부망에 연결할 수 있게 됩니다</a:t>
            </a:r>
            <a:r>
              <a:rPr lang="en-US" altLang="ko-KR" dirty="0"/>
              <a:t>.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는 인터넷 게이트 웨이를 사용하기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MFA</a:t>
            </a:r>
            <a:r>
              <a:rPr lang="ko-KR" altLang="en-US" dirty="0"/>
              <a:t>를 사용해 </a:t>
            </a:r>
            <a:r>
              <a:rPr lang="en-US" altLang="ko-KR" dirty="0"/>
              <a:t>2</a:t>
            </a:r>
            <a:r>
              <a:rPr lang="ko-KR" altLang="en-US" dirty="0"/>
              <a:t>차 인증을 통해 들어오게 하고 </a:t>
            </a:r>
            <a:r>
              <a:rPr lang="en-US" altLang="ko-KR" dirty="0"/>
              <a:t>WAF</a:t>
            </a:r>
            <a:r>
              <a:rPr lang="ko-KR" altLang="en-US" dirty="0"/>
              <a:t>를 추가해 외부에서 오는 공격들을 예방합니다</a:t>
            </a:r>
            <a:r>
              <a:rPr lang="en-US" altLang="ko-KR" dirty="0"/>
              <a:t>.(NEXT)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58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외부망은 프로덕션 </a:t>
            </a:r>
            <a:r>
              <a:rPr lang="en-US" altLang="ko-KR" dirty="0"/>
              <a:t>VPC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클라이언트들이 서비스를 이용하는 곳으로 </a:t>
            </a:r>
            <a:r>
              <a:rPr lang="en-US" altLang="ko-KR" dirty="0"/>
              <a:t>Route53</a:t>
            </a:r>
            <a:r>
              <a:rPr lang="ko-KR" altLang="en-US" dirty="0"/>
              <a:t>에 등록된 도메인을 통해 접속할 수 있습니다</a:t>
            </a:r>
            <a:endParaRPr lang="en-US" altLang="ko-KR" dirty="0"/>
          </a:p>
          <a:p>
            <a:r>
              <a:rPr lang="ko-KR" altLang="en-US" dirty="0"/>
              <a:t>어플리케이션 </a:t>
            </a:r>
            <a:r>
              <a:rPr lang="ko-KR" altLang="en-US" dirty="0" err="1"/>
              <a:t>로드벨런스로</a:t>
            </a:r>
            <a:r>
              <a:rPr lang="ko-KR" altLang="en-US" dirty="0"/>
              <a:t> 부하분산을 설정하여 안정적인 서비스를 운영할 수 있습니다</a:t>
            </a:r>
            <a:r>
              <a:rPr lang="en-US" altLang="ko-KR" dirty="0"/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RDS </a:t>
            </a:r>
            <a:r>
              <a:rPr lang="ko-KR" altLang="en-US" dirty="0">
                <a:effectLst/>
              </a:rPr>
              <a:t>기능 중 </a:t>
            </a:r>
            <a:r>
              <a:rPr lang="ko-KR" altLang="en-US" dirty="0" err="1">
                <a:effectLst/>
              </a:rPr>
              <a:t>레플리카</a:t>
            </a:r>
            <a:r>
              <a:rPr lang="ko-KR" altLang="en-US" dirty="0" err="1"/>
              <a:t>를</a:t>
            </a:r>
            <a:r>
              <a:rPr lang="ko-KR" altLang="en-US" dirty="0"/>
              <a:t> 추가로 만들어 한 </a:t>
            </a:r>
            <a:r>
              <a:rPr lang="en-US" altLang="ko-KR" dirty="0"/>
              <a:t>RDS</a:t>
            </a:r>
            <a:r>
              <a:rPr lang="ko-KR" altLang="en-US" dirty="0"/>
              <a:t>에 </a:t>
            </a:r>
            <a:r>
              <a:rPr lang="ko-KR" altLang="en-US" dirty="0" err="1"/>
              <a:t>트레픽이</a:t>
            </a:r>
            <a:r>
              <a:rPr lang="ko-KR" altLang="en-US" dirty="0"/>
              <a:t> 몰리는 현상을 방지했습니다</a:t>
            </a:r>
            <a:r>
              <a:rPr lang="en-US" altLang="ko-KR" dirty="0"/>
              <a:t>. 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46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ko-KR" altLang="en-US" dirty="0" err="1"/>
              <a:t>온프레미스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저희가 직접 물리적 서버를 구할 수 없어 </a:t>
            </a:r>
            <a:r>
              <a:rPr lang="en-US" altLang="ko-KR" dirty="0"/>
              <a:t>VPC</a:t>
            </a:r>
            <a:r>
              <a:rPr lang="ko-KR" altLang="en-US" dirty="0"/>
              <a:t>로 설정하여 만들었습니다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그림에 나타났지 않았지만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</a:t>
            </a:r>
            <a:r>
              <a:rPr lang="en-US" altLang="ko-KR" dirty="0"/>
              <a:t>VPN</a:t>
            </a:r>
            <a:r>
              <a:rPr lang="ko-KR" altLang="en-US" dirty="0"/>
              <a:t>을 통해 접속할 수 있으며 </a:t>
            </a:r>
            <a:r>
              <a:rPr lang="ko-KR" altLang="en-US" dirty="0" err="1"/>
              <a:t>트랜짓게이트를</a:t>
            </a:r>
            <a:r>
              <a:rPr lang="ko-KR" altLang="en-US" dirty="0"/>
              <a:t> 통해 내부망에 들어올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38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개발자 </a:t>
            </a:r>
            <a:r>
              <a:rPr lang="ko-KR" altLang="en-US" dirty="0" err="1"/>
              <a:t>내부망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인터넷 게이트 없이 암호화된 인터넷 사용이 가능한데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/>
              <a:t>VPC</a:t>
            </a:r>
            <a:r>
              <a:rPr lang="ko-KR" altLang="en-US" dirty="0"/>
              <a:t>에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게이트웨이를 연결해 외부에서 접근 가능성을 차단해보았습니다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 들어오는 기록들을 </a:t>
            </a:r>
            <a:r>
              <a:rPr lang="en-US" altLang="ko-KR" dirty="0"/>
              <a:t>AWS Backup</a:t>
            </a:r>
            <a:r>
              <a:rPr lang="ko-KR" altLang="en-US" dirty="0"/>
              <a:t>을 통해 자동으로 백업하도록 설정하여 문제가 생겨도 사용자의 설정에 따라 자료가 저장되도록 설정할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77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en-US" altLang="ko-KR" dirty="0" err="1"/>
              <a:t>DatabaseVPC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 </a:t>
            </a:r>
            <a:r>
              <a:rPr lang="ko-KR" altLang="en-US" dirty="0"/>
              <a:t>역시 </a:t>
            </a:r>
            <a:r>
              <a:rPr lang="ko-KR" altLang="en-US" dirty="0" err="1"/>
              <a:t>트랜짓게이트웨이를</a:t>
            </a:r>
            <a:r>
              <a:rPr lang="ko-KR" altLang="en-US" dirty="0"/>
              <a:t> 통해 외부에서 접근하지 못하도록 설정했습니다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베이스를 따로 분리시킨 이유는 외부망을 통해 개발자 </a:t>
            </a:r>
            <a:r>
              <a:rPr lang="en-US" altLang="ko-KR" dirty="0"/>
              <a:t>VPC</a:t>
            </a:r>
            <a:r>
              <a:rPr lang="ko-KR" altLang="en-US" dirty="0"/>
              <a:t>에 올 것을 대비해 데이터 베이스도 분리시켜 </a:t>
            </a:r>
            <a:r>
              <a:rPr lang="en-US" altLang="ko-KR" dirty="0"/>
              <a:t>2</a:t>
            </a:r>
            <a:r>
              <a:rPr lang="ko-KR" altLang="en-US" dirty="0"/>
              <a:t>중 보안으로 계획해보았습니다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Volt lock</a:t>
            </a:r>
            <a:r>
              <a:rPr lang="ko-KR" altLang="en-US" dirty="0"/>
              <a:t>을 통해 백업 파일은 권한이 있는 계정만 수정</a:t>
            </a:r>
            <a:r>
              <a:rPr lang="en-US" altLang="ko-KR" dirty="0"/>
              <a:t>/</a:t>
            </a:r>
            <a:r>
              <a:rPr lang="ko-KR" altLang="en-US" dirty="0"/>
              <a:t>삭제 하도록 설정해 안전한 환경을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326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사용한 리소스들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맨 오른쪽부터 클라우드 </a:t>
            </a:r>
            <a:r>
              <a:rPr lang="ko-KR" altLang="en-US" dirty="0" err="1"/>
              <a:t>와치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연결 </a:t>
            </a:r>
            <a:r>
              <a:rPr lang="en-US" altLang="ko-KR" dirty="0"/>
              <a:t>/ </a:t>
            </a:r>
            <a:r>
              <a:rPr lang="ko-KR" altLang="en-US" dirty="0"/>
              <a:t>클라우드 트레일 </a:t>
            </a:r>
            <a:r>
              <a:rPr lang="en-US" altLang="ko-KR" dirty="0"/>
              <a:t>S3</a:t>
            </a:r>
            <a:r>
              <a:rPr lang="ko-KR" altLang="en-US" dirty="0"/>
              <a:t>버킷 </a:t>
            </a:r>
            <a:r>
              <a:rPr lang="en-US" altLang="ko-KR" dirty="0"/>
              <a:t>/ KMS/ IAM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뒤에서 자세히 다룰 예정이며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트레일과 </a:t>
            </a:r>
            <a:r>
              <a:rPr lang="en-US" altLang="ko-KR" dirty="0"/>
              <a:t>S3</a:t>
            </a:r>
            <a:r>
              <a:rPr lang="ko-KR" altLang="en-US" dirty="0"/>
              <a:t>가 어떤 상호작용이 되는지 다룰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868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저희 국내 보안규정을 적용한 </a:t>
            </a:r>
            <a:r>
              <a:rPr lang="en-US" altLang="ko-KR" dirty="0"/>
              <a:t>AWS </a:t>
            </a:r>
            <a:r>
              <a:rPr lang="ko-KR" altLang="en-US" dirty="0"/>
              <a:t>논리적 </a:t>
            </a:r>
            <a:r>
              <a:rPr lang="ko-KR" altLang="en-US" dirty="0" err="1"/>
              <a:t>망분리</a:t>
            </a:r>
            <a:r>
              <a:rPr lang="ko-KR" altLang="en-US" dirty="0"/>
              <a:t> 아키텍처를 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다음은 흐름도에 대해 알아보도록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99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클라이언트를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en-US" altLang="ko-KR" dirty="0"/>
              <a:t>53</a:t>
            </a:r>
            <a:r>
              <a:rPr lang="ko-KR" altLang="en-US" dirty="0"/>
              <a:t>에 등록된 도메인을 통해 접속을 요청하고 </a:t>
            </a:r>
            <a:r>
              <a:rPr lang="en-US" altLang="ko-KR" dirty="0"/>
              <a:t>WAF</a:t>
            </a:r>
            <a:r>
              <a:rPr lang="ko-KR" altLang="en-US" dirty="0"/>
              <a:t>가 안전한 유저인지 감별하고 접속을 허용해 프로덕션 </a:t>
            </a:r>
            <a:r>
              <a:rPr lang="en-US" altLang="ko-KR" dirty="0"/>
              <a:t>VPC</a:t>
            </a:r>
            <a:r>
              <a:rPr lang="ko-KR" altLang="en-US" dirty="0"/>
              <a:t>에 접속할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로드 </a:t>
            </a:r>
            <a:r>
              <a:rPr lang="ko-KR" altLang="en-US" dirty="0" err="1"/>
              <a:t>벨런스를</a:t>
            </a:r>
            <a:r>
              <a:rPr lang="ko-KR" altLang="en-US" dirty="0"/>
              <a:t> 통해 한쪽 서버가 </a:t>
            </a:r>
            <a:r>
              <a:rPr lang="ko-KR" altLang="en-US" dirty="0" err="1"/>
              <a:t>다운되도</a:t>
            </a:r>
            <a:r>
              <a:rPr lang="ko-KR" altLang="en-US" dirty="0"/>
              <a:t> 다른 서버에 자동으로 들어가게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정보는 </a:t>
            </a:r>
            <a:r>
              <a:rPr lang="ko-KR" altLang="en-US" dirty="0" err="1"/>
              <a:t>레플리카</a:t>
            </a:r>
            <a:r>
              <a:rPr lang="ko-KR" altLang="en-US" dirty="0"/>
              <a:t> </a:t>
            </a:r>
            <a:r>
              <a:rPr lang="en-US" altLang="ko-KR" dirty="0"/>
              <a:t>RDS</a:t>
            </a:r>
            <a:r>
              <a:rPr lang="ko-KR" altLang="en-US" dirty="0"/>
              <a:t>에 정보를 받습니다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0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 접속 흐름도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게이트웨이에 접속하며 개발자</a:t>
            </a:r>
            <a:r>
              <a:rPr lang="en-US" altLang="ko-KR" dirty="0"/>
              <a:t>,</a:t>
            </a:r>
            <a:r>
              <a:rPr lang="ko-KR" altLang="en-US" dirty="0"/>
              <a:t>프로덕션</a:t>
            </a:r>
            <a:r>
              <a:rPr lang="en-US" altLang="ko-KR" dirty="0"/>
              <a:t>, DB</a:t>
            </a:r>
            <a:r>
              <a:rPr lang="ko-KR" altLang="en-US" dirty="0"/>
              <a:t>에 </a:t>
            </a:r>
            <a:r>
              <a:rPr lang="en-US" altLang="ko-KR" dirty="0"/>
              <a:t>IP</a:t>
            </a:r>
            <a:r>
              <a:rPr lang="ko-KR" altLang="en-US" dirty="0"/>
              <a:t>를 입력해 접속하면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트래픽이나 데이터 이동은 모두 암호화되고 결과적으로 </a:t>
            </a:r>
            <a:r>
              <a:rPr lang="ko-KR" altLang="en-US" dirty="0" err="1"/>
              <a:t>프라이빗</a:t>
            </a:r>
            <a:r>
              <a:rPr lang="ko-KR" altLang="en-US" dirty="0"/>
              <a:t> 접속이 가능하게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VPC </a:t>
            </a:r>
            <a:r>
              <a:rPr lang="ko-KR" altLang="en-US" dirty="0"/>
              <a:t>옆에 관리자의 설정에 맞게 백업과 로그가 자동으로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9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김요엘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프로그램은 왼쪽 순서대로</a:t>
            </a:r>
          </a:p>
          <a:p>
            <a:r>
              <a:rPr lang="ko-KR" altLang="en-US" dirty="0"/>
              <a:t>자료 공유에 </a:t>
            </a:r>
            <a:r>
              <a:rPr lang="ko-KR" altLang="en-US" dirty="0" err="1"/>
              <a:t>노션</a:t>
            </a:r>
            <a:r>
              <a:rPr lang="en-US" altLang="ko-KR" dirty="0"/>
              <a:t>, </a:t>
            </a:r>
            <a:r>
              <a:rPr lang="ko-KR" altLang="en-US" dirty="0" err="1"/>
              <a:t>와스</a:t>
            </a:r>
            <a:r>
              <a:rPr lang="ko-KR" altLang="en-US" dirty="0"/>
              <a:t> 서버에 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자료 저장 구글 드라이브</a:t>
            </a:r>
            <a:r>
              <a:rPr lang="en-US" altLang="ko-KR" dirty="0"/>
              <a:t>, </a:t>
            </a:r>
            <a:r>
              <a:rPr lang="ko-KR" altLang="en-US" dirty="0" err="1"/>
              <a:t>베스천</a:t>
            </a:r>
            <a:r>
              <a:rPr lang="ko-KR" altLang="en-US" dirty="0"/>
              <a:t> 접속에 </a:t>
            </a:r>
            <a:r>
              <a:rPr lang="ko-KR" altLang="en-US" dirty="0" err="1"/>
              <a:t>쁘띠</a:t>
            </a:r>
            <a:r>
              <a:rPr lang="en-US" altLang="ko-KR" dirty="0"/>
              <a:t>, </a:t>
            </a:r>
            <a:r>
              <a:rPr lang="ko-KR" altLang="en-US" dirty="0" err="1"/>
              <a:t>온프레미스</a:t>
            </a:r>
            <a:r>
              <a:rPr lang="ko-KR" altLang="en-US" dirty="0"/>
              <a:t> 접속을 위한 </a:t>
            </a:r>
            <a:r>
              <a:rPr lang="ko-KR" altLang="en-US" dirty="0" err="1"/>
              <a:t>오픈브이피엔</a:t>
            </a:r>
            <a:r>
              <a:rPr lang="en-US" altLang="ko-KR" dirty="0"/>
              <a:t>, 2</a:t>
            </a:r>
            <a:r>
              <a:rPr lang="ko-KR" altLang="en-US" dirty="0"/>
              <a:t>차 인증 어플 </a:t>
            </a:r>
            <a:r>
              <a:rPr lang="ko-KR" altLang="en-US" dirty="0" err="1"/>
              <a:t>어티</a:t>
            </a:r>
            <a:endParaRPr lang="en-US" altLang="ko-KR" dirty="0"/>
          </a:p>
          <a:p>
            <a:r>
              <a:rPr lang="ko-KR" altLang="en-US" dirty="0"/>
              <a:t>자료 공유 수정에 </a:t>
            </a:r>
            <a:r>
              <a:rPr lang="ko-KR" altLang="en-US" dirty="0" err="1"/>
              <a:t>깃허브</a:t>
            </a:r>
            <a:r>
              <a:rPr lang="en-US" altLang="ko-KR" dirty="0"/>
              <a:t>, IAM</a:t>
            </a:r>
            <a:r>
              <a:rPr lang="ko-KR" altLang="en-US" dirty="0"/>
              <a:t>에 적절한 권한을 주기 위해 </a:t>
            </a:r>
            <a:r>
              <a:rPr lang="en-US" altLang="ko-KR" dirty="0"/>
              <a:t>GPT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발표는 마무리 할 것이고 다음 구현 방법에 대해 </a:t>
            </a:r>
            <a:r>
              <a:rPr lang="ko-KR" altLang="en-US" dirty="0" err="1"/>
              <a:t>김유혁</a:t>
            </a:r>
            <a:r>
              <a:rPr lang="ko-KR" altLang="en-US" dirty="0"/>
              <a:t> 팀원과 같이 자세히 알아보는 시간을 가져보도록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441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기술 부분 발표할 </a:t>
            </a:r>
            <a:r>
              <a:rPr lang="ko-KR" altLang="en-US" dirty="0" err="1"/>
              <a:t>김유혁입니다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서울 </a:t>
            </a:r>
            <a:r>
              <a:rPr lang="ko-KR" altLang="en-US" dirty="0" err="1"/>
              <a:t>리전</a:t>
            </a:r>
            <a:r>
              <a:rPr lang="ko-KR" altLang="en-US" dirty="0"/>
              <a:t> 전역에 해당하는 </a:t>
            </a:r>
            <a:r>
              <a:rPr lang="en-US" altLang="ko-KR" dirty="0"/>
              <a:t>IP</a:t>
            </a:r>
            <a:r>
              <a:rPr lang="ko-KR" altLang="en-US" dirty="0"/>
              <a:t>를 사설 </a:t>
            </a:r>
            <a:r>
              <a:rPr lang="en-US" altLang="ko-KR" dirty="0"/>
              <a:t>IP</a:t>
            </a:r>
            <a:r>
              <a:rPr lang="ko-KR" altLang="en-US" dirty="0"/>
              <a:t>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핵심 업무의 네트워크는 물리적 혹은 논리적으로 구분해야 한다는 조건이 있었기에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개발자 구역</a:t>
            </a:r>
            <a:r>
              <a:rPr lang="en-US" altLang="ko-KR" dirty="0"/>
              <a:t>, </a:t>
            </a:r>
            <a:r>
              <a:rPr lang="ko-KR" altLang="en-US" dirty="0"/>
              <a:t>데이터베이스 구역은 외부망으로 부터 인터넷이 들어오지 않는</a:t>
            </a:r>
          </a:p>
          <a:p>
            <a:r>
              <a:rPr lang="ko-KR" altLang="en-US" dirty="0"/>
              <a:t>완벽하게 분리된 </a:t>
            </a:r>
            <a:r>
              <a:rPr lang="en-US" altLang="ko-KR" dirty="0"/>
              <a:t>VPC</a:t>
            </a:r>
            <a:r>
              <a:rPr lang="ko-KR" altLang="en-US" dirty="0"/>
              <a:t>로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추적을 생성하였고 </a:t>
            </a: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사진은 그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김보연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예상을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상황은 저희가 바로 확인 할 수 있는 </a:t>
            </a:r>
            <a:r>
              <a:rPr lang="en-US" altLang="ko-KR" dirty="0"/>
              <a:t>CPU </a:t>
            </a:r>
            <a:r>
              <a:rPr lang="ko-KR" altLang="en-US" dirty="0"/>
              <a:t>점유율로 확인한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서비스 중에는 트래픽 양으로도 </a:t>
            </a:r>
            <a:r>
              <a:rPr lang="en-US" altLang="ko-KR" dirty="0"/>
              <a:t>SNS</a:t>
            </a:r>
            <a:r>
              <a:rPr lang="ko-KR" altLang="en-US" dirty="0"/>
              <a:t>를 받아 알람이 실행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이를 위해 암호화된 </a:t>
            </a:r>
            <a:r>
              <a:rPr lang="en-US" altLang="ko-KR" dirty="0"/>
              <a:t>VPC</a:t>
            </a:r>
            <a:r>
              <a:rPr lang="ko-KR" altLang="en-US" dirty="0"/>
              <a:t>간의 통신 수단이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추가를 하더라도 </a:t>
            </a:r>
            <a:r>
              <a:rPr lang="ko-KR" altLang="en-US" dirty="0" err="1"/>
              <a:t>일일히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간 종단 연결 할 필요없이 깔끔하게 연결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VPC </a:t>
            </a:r>
            <a:r>
              <a:rPr lang="ko-KR" altLang="en-US" dirty="0" err="1"/>
              <a:t>피어링을</a:t>
            </a:r>
            <a:r>
              <a:rPr lang="ko-KR" altLang="en-US" dirty="0"/>
              <a:t> 사용할 수 도 있었지만</a:t>
            </a:r>
            <a:r>
              <a:rPr lang="en-US" altLang="ko-KR" dirty="0"/>
              <a:t>, </a:t>
            </a:r>
            <a:r>
              <a:rPr lang="ko-KR" altLang="en-US" dirty="0"/>
              <a:t>확장성을 고려하여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 Peering</a:t>
            </a:r>
            <a:r>
              <a:rPr lang="ko-KR" altLang="en-US" dirty="0"/>
              <a:t>과 </a:t>
            </a:r>
            <a:r>
              <a:rPr lang="en-US" altLang="ko-KR" dirty="0"/>
              <a:t>Transit Gateway</a:t>
            </a:r>
            <a:r>
              <a:rPr lang="ko-KR" altLang="en-US" dirty="0"/>
              <a:t>의 차이점은 비용이과 대역폭은 </a:t>
            </a:r>
            <a:r>
              <a:rPr lang="ko-KR" altLang="en-US" dirty="0" err="1"/>
              <a:t>피어링</a:t>
            </a:r>
            <a:r>
              <a:rPr lang="ko-KR" altLang="en-US" dirty="0"/>
              <a:t> 보다 좋지 않지만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VPC </a:t>
            </a:r>
            <a:r>
              <a:rPr lang="ko-KR" altLang="en-US" dirty="0"/>
              <a:t>연결 수나 중앙 관리는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유리합니다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다음을 보시면</a:t>
            </a:r>
            <a:r>
              <a:rPr lang="en-US" altLang="ko-KR" dirty="0"/>
              <a:t>(</a:t>
            </a:r>
            <a:r>
              <a:rPr lang="ko-KR" altLang="en-US" dirty="0"/>
              <a:t>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104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</a:t>
            </a:r>
            <a:r>
              <a:rPr lang="ko-KR" altLang="en-US" dirty="0"/>
              <a:t>가 많을 수록 복잡해지는 </a:t>
            </a:r>
            <a:r>
              <a:rPr lang="en-US" altLang="ko-KR" dirty="0"/>
              <a:t>VPC </a:t>
            </a:r>
            <a:r>
              <a:rPr lang="ko-KR" altLang="en-US" dirty="0" err="1"/>
              <a:t>피어링에</a:t>
            </a:r>
            <a:r>
              <a:rPr lang="ko-KR" altLang="en-US" dirty="0"/>
              <a:t> 비해 </a:t>
            </a:r>
            <a:endParaRPr lang="en-US" altLang="ko-KR" dirty="0"/>
          </a:p>
          <a:p>
            <a:r>
              <a:rPr lang="en-US" altLang="ko-KR" dirty="0"/>
              <a:t>VPC</a:t>
            </a:r>
            <a:r>
              <a:rPr lang="ko-KR" altLang="en-US" dirty="0"/>
              <a:t>가 많아도 중앙 관리가 가능한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편의성에 강한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250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UTP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Db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</a:t>
            </a:r>
            <a:endParaRPr lang="en-US" altLang="ko-KR" dirty="0"/>
          </a:p>
          <a:p>
            <a:r>
              <a:rPr lang="ko-KR" altLang="en-US" dirty="0"/>
              <a:t>해당 백업 내용을 수정하거나 백업 데이터를 다운 받을 수 없게 </a:t>
            </a:r>
            <a:r>
              <a:rPr lang="ko-KR" altLang="en-US" dirty="0" err="1"/>
              <a:t>락을</a:t>
            </a:r>
            <a:r>
              <a:rPr lang="ko-KR" altLang="en-US" dirty="0"/>
              <a:t> 걸어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김용진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Authy</a:t>
            </a:r>
            <a:r>
              <a:rPr lang="ko-KR" altLang="en-US" dirty="0"/>
              <a:t>로 인증을 어떻게 하는지에 관한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IAM</a:t>
            </a:r>
            <a:r>
              <a:rPr lang="ko-KR" altLang="en-US" dirty="0"/>
              <a:t>에 접속해서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받은 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226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인증할 디바이스를 지정하고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536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재로그인하며</a:t>
            </a:r>
            <a:r>
              <a:rPr lang="ko-KR" altLang="en-US" dirty="0"/>
              <a:t> </a:t>
            </a:r>
            <a:r>
              <a:rPr lang="ko-KR" altLang="en-US" dirty="0" err="1"/>
              <a:t>인증확인합니다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30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PRD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그 중 </a:t>
            </a:r>
            <a:r>
              <a:rPr lang="en-US" altLang="ko-KR" dirty="0"/>
              <a:t>Admin WAF</a:t>
            </a:r>
            <a:r>
              <a:rPr lang="ko-KR" altLang="en-US" dirty="0"/>
              <a:t>의 예시인데요</a:t>
            </a:r>
          </a:p>
          <a:p>
            <a:r>
              <a:rPr lang="ko-KR" altLang="en-US" dirty="0"/>
              <a:t>사용자용 </a:t>
            </a:r>
            <a:r>
              <a:rPr lang="en-US" altLang="ko-KR" dirty="0"/>
              <a:t>CloudFront WAF</a:t>
            </a:r>
            <a:r>
              <a:rPr lang="ko-KR" altLang="en-US" dirty="0"/>
              <a:t>는 예시에서 </a:t>
            </a:r>
            <a:r>
              <a:rPr lang="en-US" altLang="ko-KR" dirty="0"/>
              <a:t>CloudFront distributions</a:t>
            </a:r>
            <a:r>
              <a:rPr lang="ko-KR" altLang="en-US" dirty="0"/>
              <a:t>을 고르면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499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WAF</a:t>
            </a:r>
            <a:r>
              <a:rPr lang="ko-KR" altLang="en-US" dirty="0"/>
              <a:t>가 잘 적용되었는지는 </a:t>
            </a:r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김유혁으로</a:t>
            </a:r>
            <a:r>
              <a:rPr lang="ko-KR" altLang="en-US" dirty="0"/>
              <a:t> 구성되어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IAM </a:t>
            </a:r>
            <a:r>
              <a:rPr lang="ko-KR" altLang="en-US" dirty="0"/>
              <a:t>권한을 전부 보기에는 너무 많기때문에 </a:t>
            </a:r>
            <a:r>
              <a:rPr lang="en-US" altLang="ko-KR" dirty="0"/>
              <a:t>GPT</a:t>
            </a:r>
            <a:r>
              <a:rPr lang="ko-KR" altLang="en-US" dirty="0"/>
              <a:t>를 이용하여 원하는 권한을 </a:t>
            </a:r>
            <a:r>
              <a:rPr lang="ko-KR" altLang="en-US" dirty="0" err="1"/>
              <a:t>지정출력하였습니다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449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권한을 제한한 결과 권한이 존재하는 서비스만 수정 가능하며</a:t>
            </a:r>
            <a:r>
              <a:rPr lang="en-US" altLang="ko-KR" dirty="0"/>
              <a:t>, </a:t>
            </a:r>
            <a:r>
              <a:rPr lang="ko-KR" altLang="en-US" dirty="0"/>
              <a:t>권한이 존재하지 않는 서비스는 아예 접근 불가가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사진 제외 나머지 사진들은 권한이 없으면 어떻게 서비스가 동작하는지 작동방식을 확인하기 위해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96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암호화를 위해 </a:t>
            </a:r>
            <a:r>
              <a:rPr lang="en-US" altLang="ko-KR" dirty="0"/>
              <a:t>KMS </a:t>
            </a:r>
            <a:r>
              <a:rPr lang="ko-KR" altLang="en-US" dirty="0"/>
              <a:t>키를 생성하고</a:t>
            </a:r>
            <a:r>
              <a:rPr lang="en-US" altLang="ko-KR" dirty="0"/>
              <a:t>,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CSAP </a:t>
            </a:r>
            <a:r>
              <a:rPr lang="ko-KR" altLang="en-US" dirty="0"/>
              <a:t>규정에 다른 리전에는 똑같은 키를 사용하지 못하기 때문에 단일 </a:t>
            </a:r>
            <a:r>
              <a:rPr lang="ko-KR" altLang="en-US" dirty="0" err="1"/>
              <a:t>리전</a:t>
            </a:r>
            <a:r>
              <a:rPr lang="ko-KR" altLang="en-US" dirty="0"/>
              <a:t> 키로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키를 관리하고자 하는 회사 관리자에게는 키 관리자 권한을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키를 사용하고자 하는 회사 직원에게는 키 사용자 권한을 부여합니다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사진에는 프로젝트 인원이 관리자인 동시에 사용자이기 때문에 전부 부여하였지만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현장에서는 반드시 </a:t>
            </a:r>
            <a:r>
              <a:rPr lang="ko-KR" altLang="en-US" dirty="0" err="1"/>
              <a:t>구분하여야합니다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775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ko-KR" altLang="en-US" dirty="0" err="1"/>
              <a:t>망분리</a:t>
            </a:r>
            <a:r>
              <a:rPr lang="ko-KR" altLang="en-US" dirty="0"/>
              <a:t> 구현 시 실제 동작이 되는가</a:t>
            </a:r>
            <a:r>
              <a:rPr lang="en-US" altLang="ko-KR" dirty="0"/>
              <a:t>? </a:t>
            </a:r>
            <a:r>
              <a:rPr lang="ko-KR" altLang="en-US" dirty="0"/>
              <a:t>망분리를 통한 </a:t>
            </a:r>
            <a:r>
              <a:rPr lang="en-US" altLang="ko-KR" dirty="0"/>
              <a:t>3</a:t>
            </a:r>
            <a:r>
              <a:rPr lang="ko-KR" altLang="en-US" dirty="0" err="1"/>
              <a:t>티어</a:t>
            </a:r>
            <a:r>
              <a:rPr lang="ko-KR" altLang="en-US" dirty="0"/>
              <a:t> 구조의 웹서비스와 잘 실행되는 것과 함께 </a:t>
            </a:r>
            <a:r>
              <a:rPr lang="en-US" altLang="ko-KR" dirty="0"/>
              <a:t>DEV account / PRD account </a:t>
            </a:r>
            <a:r>
              <a:rPr lang="ko-KR" altLang="en-US" dirty="0"/>
              <a:t>두 구간이 개별로 작동되는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내부에서 외부접근을 통제할 수 있었는가</a:t>
            </a:r>
            <a:r>
              <a:rPr lang="en-US" altLang="ko-KR" dirty="0"/>
              <a:t>? </a:t>
            </a:r>
            <a:r>
              <a:rPr lang="ko-KR" altLang="en-US" dirty="0"/>
              <a:t>외부망으로 알려지지 않은 유저가 접근한 경우 내부 관리자가 라우팅 테이블을 조정하거나 보안그룹 </a:t>
            </a:r>
            <a:r>
              <a:rPr lang="ko-KR" altLang="en-US" dirty="0" err="1"/>
              <a:t>수정등을</a:t>
            </a:r>
            <a:r>
              <a:rPr lang="ko-KR" altLang="en-US" dirty="0"/>
              <a:t> 이용해 접속을 차단 </a:t>
            </a:r>
            <a:r>
              <a:rPr lang="ko-KR" altLang="en-US" dirty="0" err="1"/>
              <a:t>할수</a:t>
            </a:r>
            <a:r>
              <a:rPr lang="ko-KR" altLang="en-US" dirty="0"/>
              <a:t> 있다는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937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권한이 없는 유저와 있는 유저의 차이점은 무엇인가</a:t>
            </a:r>
            <a:r>
              <a:rPr lang="en-US" altLang="ko-KR" dirty="0"/>
              <a:t>? </a:t>
            </a:r>
            <a:r>
              <a:rPr lang="ko-KR" altLang="en-US" dirty="0"/>
              <a:t>같은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사용자라 하더라도 관리자가 권한 여부에 따라 접근 자체를 </a:t>
            </a:r>
            <a:r>
              <a:rPr lang="ko-KR" altLang="en-US" dirty="0" err="1"/>
              <a:t>막을수</a:t>
            </a:r>
            <a:r>
              <a:rPr lang="ko-KR" altLang="en-US" dirty="0"/>
              <a:t> 있는 것을 확인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10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55.png"/><Relationship Id="rId4" Type="http://schemas.openxmlformats.org/officeDocument/2006/relationships/image" Target="../media/image11.svg"/><Relationship Id="rId9" Type="http://schemas.openxmlformats.org/officeDocument/2006/relationships/image" Target="../media/image25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0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10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0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svg"/><Relationship Id="rId13" Type="http://schemas.openxmlformats.org/officeDocument/2006/relationships/image" Target="../media/image270.png"/><Relationship Id="rId3" Type="http://schemas.openxmlformats.org/officeDocument/2006/relationships/image" Target="../media/image10.png"/><Relationship Id="rId7" Type="http://schemas.openxmlformats.org/officeDocument/2006/relationships/image" Target="../media/image264.png"/><Relationship Id="rId12" Type="http://schemas.openxmlformats.org/officeDocument/2006/relationships/image" Target="../media/image269.sv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27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68.png"/><Relationship Id="rId5" Type="http://schemas.openxmlformats.org/officeDocument/2006/relationships/image" Target="../media/image12.png"/><Relationship Id="rId15" Type="http://schemas.openxmlformats.org/officeDocument/2006/relationships/image" Target="../media/image272.png"/><Relationship Id="rId10" Type="http://schemas.openxmlformats.org/officeDocument/2006/relationships/image" Target="../media/image267.svg"/><Relationship Id="rId4" Type="http://schemas.openxmlformats.org/officeDocument/2006/relationships/image" Target="../media/image11.svg"/><Relationship Id="rId9" Type="http://schemas.openxmlformats.org/officeDocument/2006/relationships/image" Target="../media/image266.png"/><Relationship Id="rId14" Type="http://schemas.openxmlformats.org/officeDocument/2006/relationships/image" Target="../media/image27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svg"/><Relationship Id="rId3" Type="http://schemas.openxmlformats.org/officeDocument/2006/relationships/image" Target="../media/image10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svg"/><Relationship Id="rId3" Type="http://schemas.openxmlformats.org/officeDocument/2006/relationships/image" Target="../media/image11.svg"/><Relationship Id="rId7" Type="http://schemas.openxmlformats.org/officeDocument/2006/relationships/image" Target="../media/image27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svg"/><Relationship Id="rId3" Type="http://schemas.openxmlformats.org/officeDocument/2006/relationships/image" Target="../media/image11.svg"/><Relationship Id="rId7" Type="http://schemas.openxmlformats.org/officeDocument/2006/relationships/image" Target="../media/image27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69.svg"/><Relationship Id="rId5" Type="http://schemas.openxmlformats.org/officeDocument/2006/relationships/image" Target="../media/image12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11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85.svg"/><Relationship Id="rId5" Type="http://schemas.openxmlformats.org/officeDocument/2006/relationships/image" Target="../media/image12.pn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11.sv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1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97.svg"/><Relationship Id="rId5" Type="http://schemas.openxmlformats.org/officeDocument/2006/relationships/image" Target="../media/image12.png"/><Relationship Id="rId10" Type="http://schemas.openxmlformats.org/officeDocument/2006/relationships/image" Target="../media/image96.png"/><Relationship Id="rId4" Type="http://schemas.openxmlformats.org/officeDocument/2006/relationships/image" Target="../media/image11.svg"/><Relationship Id="rId9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101.svg"/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97.svg"/><Relationship Id="rId5" Type="http://schemas.openxmlformats.org/officeDocument/2006/relationships/image" Target="../media/image12.png"/><Relationship Id="rId15" Type="http://schemas.openxmlformats.org/officeDocument/2006/relationships/image" Target="../media/image103.svg"/><Relationship Id="rId10" Type="http://schemas.openxmlformats.org/officeDocument/2006/relationships/image" Target="../media/image96.png"/><Relationship Id="rId4" Type="http://schemas.openxmlformats.org/officeDocument/2006/relationships/image" Target="../media/image11.svg"/><Relationship Id="rId9" Type="http://schemas.openxmlformats.org/officeDocument/2006/relationships/image" Target="../media/image95.png"/><Relationship Id="rId1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svg"/><Relationship Id="rId3" Type="http://schemas.openxmlformats.org/officeDocument/2006/relationships/image" Target="../media/image1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10.png"/><Relationship Id="rId5" Type="http://schemas.openxmlformats.org/officeDocument/2006/relationships/image" Target="../media/image12.png"/><Relationship Id="rId10" Type="http://schemas.openxmlformats.org/officeDocument/2006/relationships/image" Target="../media/image109.png"/><Relationship Id="rId4" Type="http://schemas.openxmlformats.org/officeDocument/2006/relationships/image" Target="../media/image11.svg"/><Relationship Id="rId9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svg"/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3.svg"/><Relationship Id="rId5" Type="http://schemas.openxmlformats.org/officeDocument/2006/relationships/image" Target="../media/image12.png"/><Relationship Id="rId10" Type="http://schemas.openxmlformats.org/officeDocument/2006/relationships/image" Target="../media/image72.png"/><Relationship Id="rId4" Type="http://schemas.openxmlformats.org/officeDocument/2006/relationships/image" Target="../media/image11.svg"/><Relationship Id="rId9" Type="http://schemas.openxmlformats.org/officeDocument/2006/relationships/image" Target="../media/image11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26" Type="http://schemas.openxmlformats.org/officeDocument/2006/relationships/image" Target="../media/image122.svg"/><Relationship Id="rId3" Type="http://schemas.openxmlformats.org/officeDocument/2006/relationships/image" Target="../media/image12.png"/><Relationship Id="rId21" Type="http://schemas.openxmlformats.org/officeDocument/2006/relationships/image" Target="../media/image111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27.png"/><Relationship Id="rId24" Type="http://schemas.openxmlformats.org/officeDocument/2006/relationships/image" Target="../media/image138.svg"/><Relationship Id="rId32" Type="http://schemas.openxmlformats.org/officeDocument/2006/relationships/image" Target="../media/image144.svg"/><Relationship Id="rId5" Type="http://schemas.openxmlformats.org/officeDocument/2006/relationships/image" Target="../media/image10.png"/><Relationship Id="rId15" Type="http://schemas.openxmlformats.org/officeDocument/2006/relationships/image" Target="../media/image131.png"/><Relationship Id="rId23" Type="http://schemas.openxmlformats.org/officeDocument/2006/relationships/image" Target="../media/image137.png"/><Relationship Id="rId28" Type="http://schemas.openxmlformats.org/officeDocument/2006/relationships/image" Target="../media/image140.sv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31" Type="http://schemas.openxmlformats.org/officeDocument/2006/relationships/image" Target="../media/image143.png"/><Relationship Id="rId4" Type="http://schemas.openxmlformats.org/officeDocument/2006/relationships/image" Target="../media/image13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Relationship Id="rId22" Type="http://schemas.openxmlformats.org/officeDocument/2006/relationships/image" Target="../media/image112.svg"/><Relationship Id="rId27" Type="http://schemas.openxmlformats.org/officeDocument/2006/relationships/image" Target="../media/image139.png"/><Relationship Id="rId30" Type="http://schemas.openxmlformats.org/officeDocument/2006/relationships/image" Target="../media/image142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47.png"/><Relationship Id="rId18" Type="http://schemas.openxmlformats.org/officeDocument/2006/relationships/image" Target="../media/image136.svg"/><Relationship Id="rId26" Type="http://schemas.openxmlformats.org/officeDocument/2006/relationships/image" Target="../media/image152.svg"/><Relationship Id="rId3" Type="http://schemas.openxmlformats.org/officeDocument/2006/relationships/image" Target="../media/image123.png"/><Relationship Id="rId21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42.svg"/><Relationship Id="rId17" Type="http://schemas.openxmlformats.org/officeDocument/2006/relationships/image" Target="../media/image135.png"/><Relationship Id="rId25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50.svg"/><Relationship Id="rId20" Type="http://schemas.openxmlformats.org/officeDocument/2006/relationships/image" Target="../media/image112.sv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svg"/><Relationship Id="rId11" Type="http://schemas.openxmlformats.org/officeDocument/2006/relationships/image" Target="../media/image141.png"/><Relationship Id="rId24" Type="http://schemas.openxmlformats.org/officeDocument/2006/relationships/image" Target="../media/image144.sv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43.png"/><Relationship Id="rId28" Type="http://schemas.openxmlformats.org/officeDocument/2006/relationships/image" Target="../media/image138.svg"/><Relationship Id="rId10" Type="http://schemas.openxmlformats.org/officeDocument/2006/relationships/image" Target="../media/image146.svg"/><Relationship Id="rId19" Type="http://schemas.openxmlformats.org/officeDocument/2006/relationships/image" Target="../media/image111.png"/><Relationship Id="rId4" Type="http://schemas.openxmlformats.org/officeDocument/2006/relationships/image" Target="../media/image124.svg"/><Relationship Id="rId9" Type="http://schemas.openxmlformats.org/officeDocument/2006/relationships/image" Target="../media/image145.png"/><Relationship Id="rId14" Type="http://schemas.openxmlformats.org/officeDocument/2006/relationships/image" Target="../media/image148.svg"/><Relationship Id="rId22" Type="http://schemas.openxmlformats.org/officeDocument/2006/relationships/image" Target="../media/image122.svg"/><Relationship Id="rId27" Type="http://schemas.openxmlformats.org/officeDocument/2006/relationships/image" Target="../media/image137.png"/><Relationship Id="rId30" Type="http://schemas.openxmlformats.org/officeDocument/2006/relationships/image" Target="../media/image15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0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9.png"/><Relationship Id="rId5" Type="http://schemas.openxmlformats.org/officeDocument/2006/relationships/image" Target="../media/image12.png"/><Relationship Id="rId10" Type="http://schemas.openxmlformats.org/officeDocument/2006/relationships/image" Target="../media/image158.png"/><Relationship Id="rId4" Type="http://schemas.openxmlformats.org/officeDocument/2006/relationships/image" Target="../media/image11.sv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7.svg"/><Relationship Id="rId5" Type="http://schemas.openxmlformats.org/officeDocument/2006/relationships/image" Target="../media/image12.png"/><Relationship Id="rId10" Type="http://schemas.openxmlformats.org/officeDocument/2006/relationships/image" Target="../media/image166.png"/><Relationship Id="rId4" Type="http://schemas.openxmlformats.org/officeDocument/2006/relationships/image" Target="../media/image11.svg"/><Relationship Id="rId9" Type="http://schemas.openxmlformats.org/officeDocument/2006/relationships/image" Target="../media/image165.svg"/><Relationship Id="rId1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9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1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5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3" Type="http://schemas.openxmlformats.org/officeDocument/2006/relationships/image" Target="../media/image1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7.png"/><Relationship Id="rId5" Type="http://schemas.openxmlformats.org/officeDocument/2006/relationships/image" Target="../media/image12.png"/><Relationship Id="rId10" Type="http://schemas.openxmlformats.org/officeDocument/2006/relationships/image" Target="../media/image176.svg"/><Relationship Id="rId4" Type="http://schemas.openxmlformats.org/officeDocument/2006/relationships/image" Target="../media/image11.svg"/><Relationship Id="rId9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90.png"/><Relationship Id="rId4" Type="http://schemas.openxmlformats.org/officeDocument/2006/relationships/image" Target="../media/image11.svg"/><Relationship Id="rId9" Type="http://schemas.openxmlformats.org/officeDocument/2006/relationships/image" Target="../media/image18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12" Type="http://schemas.openxmlformats.org/officeDocument/2006/relationships/image" Target="../media/image194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93.png"/><Relationship Id="rId5" Type="http://schemas.openxmlformats.org/officeDocument/2006/relationships/image" Target="../media/image12.png"/><Relationship Id="rId10" Type="http://schemas.openxmlformats.org/officeDocument/2006/relationships/image" Target="../media/image192.png"/><Relationship Id="rId4" Type="http://schemas.openxmlformats.org/officeDocument/2006/relationships/image" Target="../media/image11.svg"/><Relationship Id="rId9" Type="http://schemas.openxmlformats.org/officeDocument/2006/relationships/image" Target="../media/image19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55.png"/><Relationship Id="rId4" Type="http://schemas.openxmlformats.org/officeDocument/2006/relationships/image" Target="../media/image11.svg"/><Relationship Id="rId9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200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49.png"/><Relationship Id="rId5" Type="http://schemas.openxmlformats.org/officeDocument/2006/relationships/image" Target="../media/image12.png"/><Relationship Id="rId10" Type="http://schemas.openxmlformats.org/officeDocument/2006/relationships/image" Target="../media/image199.svg"/><Relationship Id="rId4" Type="http://schemas.openxmlformats.org/officeDocument/2006/relationships/image" Target="../media/image11.svg"/><Relationship Id="rId9" Type="http://schemas.openxmlformats.org/officeDocument/2006/relationships/image" Target="../media/image19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13" Type="http://schemas.openxmlformats.org/officeDocument/2006/relationships/image" Target="../media/image204.pn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203.sv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20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02.png"/><Relationship Id="rId5" Type="http://schemas.openxmlformats.org/officeDocument/2006/relationships/image" Target="../media/image12.png"/><Relationship Id="rId15" Type="http://schemas.openxmlformats.org/officeDocument/2006/relationships/image" Target="../media/image206.png"/><Relationship Id="rId10" Type="http://schemas.openxmlformats.org/officeDocument/2006/relationships/image" Target="../media/image201.svg"/><Relationship Id="rId4" Type="http://schemas.openxmlformats.org/officeDocument/2006/relationships/image" Target="../media/image11.svg"/><Relationship Id="rId9" Type="http://schemas.openxmlformats.org/officeDocument/2006/relationships/image" Target="../media/image198.png"/><Relationship Id="rId14" Type="http://schemas.openxmlformats.org/officeDocument/2006/relationships/image" Target="../media/image205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9.png"/><Relationship Id="rId4" Type="http://schemas.openxmlformats.org/officeDocument/2006/relationships/image" Target="../media/image11.svg"/><Relationship Id="rId9" Type="http://schemas.openxmlformats.org/officeDocument/2006/relationships/image" Target="../media/image112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11.png"/><Relationship Id="rId4" Type="http://schemas.openxmlformats.org/officeDocument/2006/relationships/image" Target="../media/image11.svg"/><Relationship Id="rId9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0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12.svg"/><Relationship Id="rId4" Type="http://schemas.openxmlformats.org/officeDocument/2006/relationships/image" Target="../media/image11.svg"/><Relationship Id="rId9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8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9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13" Type="http://schemas.openxmlformats.org/officeDocument/2006/relationships/image" Target="../media/image156.pn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1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13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svg"/><Relationship Id="rId13" Type="http://schemas.openxmlformats.org/officeDocument/2006/relationships/image" Target="../media/image230.png"/><Relationship Id="rId18" Type="http://schemas.openxmlformats.org/officeDocument/2006/relationships/image" Target="../media/image235.svg"/><Relationship Id="rId3" Type="http://schemas.openxmlformats.org/officeDocument/2006/relationships/image" Target="../media/image10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svg"/><Relationship Id="rId17" Type="http://schemas.openxmlformats.org/officeDocument/2006/relationships/image" Target="../media/image234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233.svg"/><Relationship Id="rId20" Type="http://schemas.openxmlformats.org/officeDocument/2006/relationships/image" Target="../media/image2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8.png"/><Relationship Id="rId24" Type="http://schemas.openxmlformats.org/officeDocument/2006/relationships/image" Target="../media/image241.svg"/><Relationship Id="rId5" Type="http://schemas.openxmlformats.org/officeDocument/2006/relationships/image" Target="../media/image1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10" Type="http://schemas.openxmlformats.org/officeDocument/2006/relationships/image" Target="../media/image227.svg"/><Relationship Id="rId19" Type="http://schemas.openxmlformats.org/officeDocument/2006/relationships/image" Target="../media/image236.png"/><Relationship Id="rId4" Type="http://schemas.openxmlformats.org/officeDocument/2006/relationships/image" Target="../media/image11.svg"/><Relationship Id="rId9" Type="http://schemas.openxmlformats.org/officeDocument/2006/relationships/image" Target="../media/image226.png"/><Relationship Id="rId14" Type="http://schemas.openxmlformats.org/officeDocument/2006/relationships/image" Target="../media/image231.svg"/><Relationship Id="rId22" Type="http://schemas.openxmlformats.org/officeDocument/2006/relationships/image" Target="../media/image239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246.pn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44.png"/><Relationship Id="rId5" Type="http://schemas.openxmlformats.org/officeDocument/2006/relationships/image" Target="../media/image12.png"/><Relationship Id="rId10" Type="http://schemas.openxmlformats.org/officeDocument/2006/relationships/image" Target="../media/image243.png"/><Relationship Id="rId4" Type="http://schemas.openxmlformats.org/officeDocument/2006/relationships/image" Target="../media/image11.svg"/><Relationship Id="rId9" Type="http://schemas.openxmlformats.org/officeDocument/2006/relationships/image" Target="../media/image24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image" Target="../media/image11.svg"/><Relationship Id="rId9" Type="http://schemas.openxmlformats.org/officeDocument/2006/relationships/image" Target="../media/image24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50.png"/><Relationship Id="rId5" Type="http://schemas.openxmlformats.org/officeDocument/2006/relationships/image" Target="../media/image12.png"/><Relationship Id="rId10" Type="http://schemas.openxmlformats.org/officeDocument/2006/relationships/image" Target="../media/image249.png"/><Relationship Id="rId4" Type="http://schemas.openxmlformats.org/officeDocument/2006/relationships/image" Target="../media/image11.svg"/><Relationship Id="rId9" Type="http://schemas.openxmlformats.org/officeDocument/2006/relationships/image" Target="../media/image24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10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10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62" y="3146224"/>
            <a:ext cx="5543550" cy="1151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88" y="2325713"/>
            <a:ext cx="5696734" cy="303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7" y="1729610"/>
            <a:ext cx="5894855" cy="44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1F5A2166-98BA-0C37-F1F7-AA4B80261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79328" y="2064235"/>
            <a:ext cx="1247340" cy="1247340"/>
          </a:xfrm>
          <a:prstGeom prst="rect">
            <a:avLst/>
          </a:prstGeom>
        </p:spPr>
      </p:pic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0B69BE84-9AD8-4704-184B-5B24E7D44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8458AFEC-F749-D740-7F8B-1E335A797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7E364E-3C25-6149-7093-8BA6B5BAD012}"/>
              </a:ext>
            </a:extLst>
          </p:cNvPr>
          <p:cNvSpPr/>
          <p:nvPr/>
        </p:nvSpPr>
        <p:spPr>
          <a:xfrm>
            <a:off x="2271655" y="3804286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0C862DBE-01F6-0B66-3D01-6D13085F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248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2FD5F8-3C23-4F4D-CCCF-E478DC520027}"/>
              </a:ext>
            </a:extLst>
          </p:cNvPr>
          <p:cNvSpPr/>
          <p:nvPr/>
        </p:nvSpPr>
        <p:spPr>
          <a:xfrm>
            <a:off x="241959" y="2055106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10527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32EDA3-3C96-C460-F77F-BC68D89C33AF}"/>
              </a:ext>
            </a:extLst>
          </p:cNvPr>
          <p:cNvSpPr/>
          <p:nvPr/>
        </p:nvSpPr>
        <p:spPr>
          <a:xfrm>
            <a:off x="241959" y="354569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55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13967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28EEE6-A67B-236E-3CCC-780B88B2F47F}"/>
              </a:ext>
            </a:extLst>
          </p:cNvPr>
          <p:cNvSpPr/>
          <p:nvPr/>
        </p:nvSpPr>
        <p:spPr>
          <a:xfrm>
            <a:off x="241959" y="488218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938029" y="1976738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Amazon </a:t>
            </a:r>
            <a:r>
              <a:rPr lang="en-US" altLang="ko-KR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Insoector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Detective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등을 사용해 논리적 망 분리가 보안에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503C3-B9F1-0A40-260B-58C88373F391}"/>
              </a:ext>
            </a:extLst>
          </p:cNvPr>
          <p:cNvSpPr txBox="1"/>
          <p:nvPr/>
        </p:nvSpPr>
        <p:spPr>
          <a:xfrm>
            <a:off x="938029" y="3616986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같은 경우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인증에 제한점이 있어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되는 국내 클라우드 중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KT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클라우드로 이 아키텍처를 구현해보고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C692AB-E9A8-1F9A-6FD5-2A2C42777A90}"/>
              </a:ext>
            </a:extLst>
          </p:cNvPr>
          <p:cNvCxnSpPr/>
          <p:nvPr/>
        </p:nvCxnSpPr>
        <p:spPr>
          <a:xfrm>
            <a:off x="760164" y="2173673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D95EEE-5F66-8C3D-0424-C1F94053AC16}"/>
              </a:ext>
            </a:extLst>
          </p:cNvPr>
          <p:cNvCxnSpPr/>
          <p:nvPr/>
        </p:nvCxnSpPr>
        <p:spPr>
          <a:xfrm>
            <a:off x="760164" y="3760288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E6E996-59B9-B1F8-CB1B-637E73AE3C1F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E52BE-AC2B-615E-D389-C76D34C61CE4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A83F2-3478-F397-AF06-3AEAE4C31A25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0CDB2-61AC-696E-0804-23A441779E6E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E522-6039-131D-90E9-A5C2D8A09939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B221D-294D-097F-6365-FE8DCB1A6766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참고 모델 및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ED3E48-33B1-91BC-708E-8322C6ED6D7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01C27-B275-2FA9-4F1D-D8F93E382914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5F7988-BE31-C6EB-B09F-DDEEA4B14A39}"/>
              </a:ext>
            </a:extLst>
          </p:cNvPr>
          <p:cNvGrpSpPr/>
          <p:nvPr/>
        </p:nvGrpSpPr>
        <p:grpSpPr>
          <a:xfrm>
            <a:off x="8770474" y="3236754"/>
            <a:ext cx="2574806" cy="3464417"/>
            <a:chOff x="8534191" y="3236754"/>
            <a:chExt cx="2574806" cy="346441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65980CE-3983-0BD5-9955-E86B6EE8FE78}"/>
                </a:ext>
              </a:extLst>
            </p:cNvPr>
            <p:cNvGrpSpPr/>
            <p:nvPr/>
          </p:nvGrpSpPr>
          <p:grpSpPr>
            <a:xfrm>
              <a:off x="8534191" y="3236754"/>
              <a:ext cx="2574806" cy="3464417"/>
              <a:chOff x="4568068" y="3155247"/>
              <a:chExt cx="2574806" cy="3464417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8F78D6C-902B-3A87-C4C8-992E2F6825EC}"/>
                  </a:ext>
                </a:extLst>
              </p:cNvPr>
              <p:cNvSpPr/>
              <p:nvPr/>
            </p:nvSpPr>
            <p:spPr>
              <a:xfrm>
                <a:off x="456806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A96FCF-B5C0-0BA8-9F73-C6B663AB1115}"/>
                  </a:ext>
                </a:extLst>
              </p:cNvPr>
              <p:cNvSpPr txBox="1"/>
              <p:nvPr/>
            </p:nvSpPr>
            <p:spPr>
              <a:xfrm>
                <a:off x="4760248" y="5358407"/>
                <a:ext cx="2254976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공개된 </a:t>
                </a:r>
                <a:endPara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  <a:p>
                <a:pPr algn="ctr"/>
                <a:r>
                  <a:rPr lang="ko-KR" altLang="en-US" sz="2400" b="1" dirty="0"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공공 데이터 운용</a:t>
                </a:r>
              </a:p>
            </p:txBody>
          </p:sp>
        </p:grpSp>
        <p:pic>
          <p:nvPicPr>
            <p:cNvPr id="47" name="그래픽 46" descr="서버 단색으로 채워진">
              <a:extLst>
                <a:ext uri="{FF2B5EF4-FFF2-40B4-BE49-F238E27FC236}">
                  <a16:creationId xmlns:a16="http://schemas.microsoft.com/office/drawing/2014/main" id="{95F4ECD8-385A-026A-F873-9D7C6EED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72228" y="3714217"/>
              <a:ext cx="1313822" cy="1313822"/>
            </a:xfrm>
            <a:prstGeom prst="rect">
              <a:avLst/>
            </a:prstGeom>
          </p:spPr>
        </p:pic>
        <p:pic>
          <p:nvPicPr>
            <p:cNvPr id="45" name="그래픽 44" descr="배지 체크 표시 단색으로 채워진">
              <a:extLst>
                <a:ext uri="{FF2B5EF4-FFF2-40B4-BE49-F238E27FC236}">
                  <a16:creationId xmlns:a16="http://schemas.microsoft.com/office/drawing/2014/main" id="{F134594C-714C-6064-8C72-272E23381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46929" y="3309695"/>
              <a:ext cx="814855" cy="814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7B1A8-F31B-53D4-8A63-F67F4040FE64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2EEE34-E812-2427-DCFC-41601D0795EF}"/>
              </a:ext>
            </a:extLst>
          </p:cNvPr>
          <p:cNvSpPr txBox="1"/>
          <p:nvPr/>
        </p:nvSpPr>
        <p:spPr>
          <a:xfrm>
            <a:off x="807414" y="1723104"/>
            <a:ext cx="4494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국내 보안 규정을</a:t>
            </a:r>
            <a:r>
              <a:rPr lang="en-US" altLang="ko-KR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적용한 </a:t>
            </a:r>
            <a:endParaRPr lang="en-US" altLang="ko-KR" sz="3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4400" b="1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권한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238"/>
          <a:stretch/>
        </p:blipFill>
        <p:spPr>
          <a:xfrm>
            <a:off x="305526" y="1016668"/>
            <a:ext cx="2484288" cy="2350370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8F4257-0D12-093D-4A53-488435725C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27" r="36150"/>
          <a:stretch/>
        </p:blipFill>
        <p:spPr>
          <a:xfrm>
            <a:off x="865065" y="5631734"/>
            <a:ext cx="636618" cy="105401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8798BD5-CCC7-08A0-BBBA-7B8FA0C826A5}"/>
              </a:ext>
            </a:extLst>
          </p:cNvPr>
          <p:cNvCxnSpPr>
            <a:cxnSpLocks/>
          </p:cNvCxnSpPr>
          <p:nvPr/>
        </p:nvCxnSpPr>
        <p:spPr>
          <a:xfrm>
            <a:off x="1501683" y="5995889"/>
            <a:ext cx="111088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6E4293-7641-D712-71DA-8024F3D1A75C}"/>
              </a:ext>
            </a:extLst>
          </p:cNvPr>
          <p:cNvCxnSpPr>
            <a:cxnSpLocks/>
          </p:cNvCxnSpPr>
          <p:nvPr/>
        </p:nvCxnSpPr>
        <p:spPr>
          <a:xfrm>
            <a:off x="1774454" y="2921456"/>
            <a:ext cx="525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설정에 맞춰 자동 백업 진행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트레픽이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집중되는 것을 방지하고 분산시킨다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F27F74-70D1-51EB-2952-60CBA021A7B0}"/>
              </a:ext>
            </a:extLst>
          </p:cNvPr>
          <p:cNvGrpSpPr/>
          <p:nvPr/>
        </p:nvGrpSpPr>
        <p:grpSpPr>
          <a:xfrm>
            <a:off x="2293251" y="4930923"/>
            <a:ext cx="856851" cy="775719"/>
            <a:chOff x="1929213" y="4913831"/>
            <a:chExt cx="631024" cy="571275"/>
          </a:xfrm>
        </p:grpSpPr>
        <p:pic>
          <p:nvPicPr>
            <p:cNvPr id="27" name="그래픽 26" descr="도구 단색으로 채워진">
              <a:extLst>
                <a:ext uri="{FF2B5EF4-FFF2-40B4-BE49-F238E27FC236}">
                  <a16:creationId xmlns:a16="http://schemas.microsoft.com/office/drawing/2014/main" id="{10DDF51E-788F-1AAB-53D9-A2C6BA44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3828" y="4913831"/>
              <a:ext cx="266409" cy="305300"/>
            </a:xfrm>
            <a:prstGeom prst="rect">
              <a:avLst/>
            </a:prstGeom>
          </p:spPr>
        </p:pic>
        <p:pic>
          <p:nvPicPr>
            <p:cNvPr id="30" name="그래픽 29" descr="남성 프로그래머 단색으로 채워진">
              <a:extLst>
                <a:ext uri="{FF2B5EF4-FFF2-40B4-BE49-F238E27FC236}">
                  <a16:creationId xmlns:a16="http://schemas.microsoft.com/office/drawing/2014/main" id="{4E0ECDA0-8D07-B7A3-4CBA-2773C7B8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9213" y="4953156"/>
              <a:ext cx="531950" cy="531950"/>
            </a:xfrm>
            <a:prstGeom prst="rect">
              <a:avLst/>
            </a:prstGeom>
          </p:spPr>
        </p:pic>
      </p:grp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510847A4-9E56-B1B0-3883-B9D58054A2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08" y="4990537"/>
            <a:ext cx="569091" cy="6751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E161A1-1718-F79D-6E9E-208DC3C9C6D2}"/>
              </a:ext>
            </a:extLst>
          </p:cNvPr>
          <p:cNvSpPr txBox="1"/>
          <p:nvPr/>
        </p:nvSpPr>
        <p:spPr>
          <a:xfrm>
            <a:off x="2240884" y="5736495"/>
            <a:ext cx="9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EC5D6C-262E-EA6C-1E84-AF74629E0085}"/>
              </a:ext>
            </a:extLst>
          </p:cNvPr>
          <p:cNvSpPr txBox="1"/>
          <p:nvPr/>
        </p:nvSpPr>
        <p:spPr>
          <a:xfrm>
            <a:off x="4250033" y="5706642"/>
            <a:ext cx="9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USER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67C781-21C8-577B-CB67-DC2E115071A0}"/>
              </a:ext>
            </a:extLst>
          </p:cNvPr>
          <p:cNvCxnSpPr/>
          <p:nvPr/>
        </p:nvCxnSpPr>
        <p:spPr>
          <a:xfrm flipV="1">
            <a:off x="2654411" y="4187439"/>
            <a:ext cx="0" cy="796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B0D951-AE0E-FC51-8840-B6A4BDEB2451}"/>
              </a:ext>
            </a:extLst>
          </p:cNvPr>
          <p:cNvCxnSpPr/>
          <p:nvPr/>
        </p:nvCxnSpPr>
        <p:spPr>
          <a:xfrm flipV="1">
            <a:off x="4589576" y="4187439"/>
            <a:ext cx="0" cy="796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3170768" y="2709688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407796" y="3490262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592928" y="4325617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346798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CloudWatch +SNS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CloudTrail + S3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KMS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355000" y="1604755"/>
            <a:ext cx="449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 보안 규정을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적용한 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 </a:t>
            </a:r>
            <a:r>
              <a:rPr lang="ko-KR" altLang="en-US" sz="4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r>
              <a: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21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C4379B5-C7D0-C729-3920-D4BBAE205C74}"/>
              </a:ext>
            </a:extLst>
          </p:cNvPr>
          <p:cNvCxnSpPr>
            <a:cxnSpLocks/>
          </p:cNvCxnSpPr>
          <p:nvPr/>
        </p:nvCxnSpPr>
        <p:spPr>
          <a:xfrm>
            <a:off x="365048" y="1708220"/>
            <a:ext cx="0" cy="1658818"/>
          </a:xfrm>
          <a:prstGeom prst="line">
            <a:avLst/>
          </a:prstGeom>
          <a:ln w="34925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Repilca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700664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1005562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339375" y="6509029"/>
            <a:ext cx="955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50943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2597305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3095541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TransitGeteway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3615339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외부에선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 VPC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여부를 알 수 없고 접속할 수 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309959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4939370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425333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2299370" y="119062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601" y="143016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992" y="4172285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512845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287925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4778678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25487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591667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4973691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243857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4754503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074112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555431" y="3505957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2D162-949F-6345-1890-BF00F3223C07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326329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759306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256786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64723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933080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439578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404324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700422" y="3556237"/>
            <a:ext cx="6855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5762" y="1646637"/>
            <a:ext cx="4571265" cy="4640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1B192-1761-74DF-3A23-039E55710EB2}"/>
              </a:ext>
            </a:extLst>
          </p:cNvPr>
          <p:cNvSpPr txBox="1"/>
          <p:nvPr/>
        </p:nvSpPr>
        <p:spPr>
          <a:xfrm>
            <a:off x="1711954" y="1761837"/>
            <a:ext cx="266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키 생성 </a:t>
            </a: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5373</TotalTime>
  <Words>5579</Words>
  <Application>Microsoft Office PowerPoint</Application>
  <PresentationFormat>와이드스크린</PresentationFormat>
  <Paragraphs>1278</Paragraphs>
  <Slides>118</Slides>
  <Notes>104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31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190</cp:revision>
  <dcterms:created xsi:type="dcterms:W3CDTF">2024-05-23T11:23:58Z</dcterms:created>
  <dcterms:modified xsi:type="dcterms:W3CDTF">2024-06-20T00:09:25Z</dcterms:modified>
</cp:coreProperties>
</file>